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858000" cy="994568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088"/>
    <a:srgbClr val="E94708"/>
    <a:srgbClr val="906E30"/>
    <a:srgbClr val="82582D"/>
    <a:srgbClr val="A4723A"/>
    <a:srgbClr val="664724"/>
    <a:srgbClr val="645226"/>
    <a:srgbClr val="640000"/>
    <a:srgbClr val="3E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-2064" y="-3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799" cy="499011"/>
          </a:xfrm>
          <a:prstGeom prst="rect">
            <a:avLst/>
          </a:prstGeom>
        </p:spPr>
        <p:txBody>
          <a:bodyPr vert="horz" lIns="91880" tIns="45940" rIns="91880" bIns="45940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799" cy="499011"/>
          </a:xfrm>
          <a:prstGeom prst="rect">
            <a:avLst/>
          </a:prstGeom>
        </p:spPr>
        <p:txBody>
          <a:bodyPr vert="horz" lIns="91880" tIns="45940" rIns="91880" bIns="45940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1241425"/>
            <a:ext cx="2393950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0" tIns="45940" rIns="91880" bIns="459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4"/>
            <a:ext cx="5486400" cy="3916114"/>
          </a:xfrm>
          <a:prstGeom prst="rect">
            <a:avLst/>
          </a:prstGeom>
        </p:spPr>
        <p:txBody>
          <a:bodyPr vert="horz" lIns="91880" tIns="45940" rIns="91880" bIns="459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6680"/>
            <a:ext cx="2971799" cy="499010"/>
          </a:xfrm>
          <a:prstGeom prst="rect">
            <a:avLst/>
          </a:prstGeom>
        </p:spPr>
        <p:txBody>
          <a:bodyPr vert="horz" lIns="91880" tIns="45940" rIns="91880" bIns="45940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80"/>
            <a:ext cx="2971799" cy="499010"/>
          </a:xfrm>
          <a:prstGeom prst="rect">
            <a:avLst/>
          </a:prstGeom>
        </p:spPr>
        <p:txBody>
          <a:bodyPr vert="horz" lIns="91880" tIns="45940" rIns="91880" bIns="45940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2920" r="8262" b="17026"/>
          <a:stretch/>
        </p:blipFill>
        <p:spPr bwMode="auto">
          <a:xfrm>
            <a:off x="-138404" y="4653887"/>
            <a:ext cx="7983941" cy="625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" y="2295525"/>
            <a:ext cx="75165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8" y="346075"/>
            <a:ext cx="86400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76000" y="3927416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5841" y="2440081"/>
            <a:ext cx="6351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dirty="0" smtClean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テーマ：気持ちよく声を出すための心と身体の整え方</a:t>
            </a:r>
            <a:endParaRPr lang="en-US" sz="22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117" y="489609"/>
            <a:ext cx="125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50" dirty="0" smtClean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第</a:t>
            </a:r>
            <a:r>
              <a:rPr lang="en-US" altLang="ja-JP" sz="2400" dirty="0" smtClean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3</a:t>
            </a:r>
            <a:r>
              <a:rPr lang="ja-JP" altLang="en-US" sz="1650" dirty="0" smtClean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回</a:t>
            </a:r>
            <a:endParaRPr lang="en-US" sz="165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428" y="302134"/>
            <a:ext cx="6783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6600" dirty="0" err="1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PowerVoice</a:t>
            </a:r>
            <a:r>
              <a:rPr lang="ja-JP" altLang="en-US" sz="7000" dirty="0" smtClean="0">
                <a:solidFill>
                  <a:srgbClr val="1D2088"/>
                </a:solidFill>
                <a:latin typeface="HGPSoeiKakugothicUB" pitchFamily="50" charset="-128"/>
                <a:ea typeface="HGPSoeiKakugothicUB" pitchFamily="50" charset="-128"/>
              </a:rPr>
              <a:t>　　　　　　　　     </a:t>
            </a:r>
            <a:r>
              <a:rPr lang="ja-JP" altLang="en-US" sz="6600" dirty="0" smtClean="0">
                <a:solidFill>
                  <a:srgbClr val="1D2088"/>
                </a:solidFill>
                <a:latin typeface="HGPSoeiKakugothicUB" pitchFamily="50" charset="-128"/>
                <a:ea typeface="HGPSoeiKakugothicUB" pitchFamily="50" charset="-128"/>
              </a:rPr>
              <a:t>東京セミナー</a:t>
            </a:r>
            <a:endParaRPr lang="en-US" sz="6600" dirty="0">
              <a:solidFill>
                <a:srgbClr val="1D2088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1442" y="3102868"/>
            <a:ext cx="6320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5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2017</a:t>
            </a:r>
            <a:r>
              <a:rPr lang="ja-JP" altLang="en-US" sz="25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年</a:t>
            </a:r>
            <a:r>
              <a:rPr lang="en-US" altLang="ja-JP" sz="40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5</a:t>
            </a:r>
            <a:r>
              <a:rPr lang="ja-JP" altLang="en-US" sz="25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月</a:t>
            </a:r>
            <a:r>
              <a:rPr lang="en-US" altLang="ja-JP" sz="40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14</a:t>
            </a:r>
            <a:r>
              <a:rPr lang="ja-JP" altLang="en-US" sz="25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日（日） </a:t>
            </a:r>
            <a:r>
              <a:rPr lang="en-US" altLang="ja-JP" sz="25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14</a:t>
            </a:r>
            <a:r>
              <a:rPr lang="ja-JP" altLang="en-US" sz="25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25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30〜17</a:t>
            </a:r>
            <a:r>
              <a:rPr lang="ja-JP" altLang="en-US" sz="25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2500" dirty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00</a:t>
            </a:r>
            <a:endParaRPr lang="en-US" sz="2500" dirty="0">
              <a:solidFill>
                <a:srgbClr val="1D2088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797" y="4080537"/>
            <a:ext cx="6860080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758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江古田ギャラリー古藤（ふるとう）武蔵大学正門斜め前、千川</a:t>
            </a:r>
            <a:r>
              <a:rPr lang="ja-JP" altLang="en-US" sz="1758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通り沿い</a:t>
            </a:r>
            <a:r>
              <a:rPr lang="en-US" altLang="ja-JP" sz="1758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/>
            </a:r>
            <a:br>
              <a:rPr lang="en-US" altLang="ja-JP" sz="1758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</a:br>
            <a:r>
              <a:rPr lang="ja-JP" altLang="en-US" sz="1758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受講料：</a:t>
            </a:r>
            <a:r>
              <a:rPr lang="en-US" altLang="ja-JP" sz="1758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6000</a:t>
            </a:r>
            <a:r>
              <a:rPr lang="ja-JP" altLang="en-US" sz="1758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円</a:t>
            </a:r>
            <a:endParaRPr lang="en-US" sz="1758" dirty="0">
              <a:solidFill>
                <a:srgbClr val="1D2088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" y="10080186"/>
            <a:ext cx="77819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31404" y="10303792"/>
            <a:ext cx="6903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お申込みはパワーボイスサイトをご覧ください♪　</a:t>
            </a:r>
            <a:r>
              <a:rPr lang="en-US" altLang="ja-JP" sz="1400" dirty="0" smtClean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http</a:t>
            </a:r>
            <a:r>
              <a:rPr lang="en-US" altLang="ja-JP" sz="1400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://</a:t>
            </a:r>
            <a:r>
              <a:rPr lang="en-US" altLang="ja-JP" sz="1400" dirty="0" smtClean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www.powervoice.jp/</a:t>
            </a:r>
            <a:endParaRPr lang="en-US" sz="1400" dirty="0">
              <a:solidFill>
                <a:schemeClr val="bg1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971" r="1076" b="1512"/>
          <a:stretch/>
        </p:blipFill>
        <p:spPr bwMode="auto">
          <a:xfrm>
            <a:off x="768350" y="4775200"/>
            <a:ext cx="6337300" cy="4914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60" y="5053180"/>
            <a:ext cx="10010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562052" y="5020365"/>
            <a:ext cx="109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第</a:t>
            </a:r>
            <a:r>
              <a:rPr lang="en-US" altLang="ja-JP" sz="2400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1</a:t>
            </a:r>
            <a:r>
              <a:rPr lang="ja-JP" altLang="en-US" sz="1800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部</a:t>
            </a:r>
            <a:endParaRPr lang="en-US" sz="1800" dirty="0">
              <a:solidFill>
                <a:schemeClr val="bg1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71763" y="5054320"/>
            <a:ext cx="29703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dirty="0" smtClean="0">
                <a:latin typeface="HGPSoeiKakugothicUB" pitchFamily="34" charset="-128"/>
                <a:ea typeface="HGPSoeiKakugothicUB" pitchFamily="34" charset="-128"/>
              </a:rPr>
              <a:t>14</a:t>
            </a:r>
            <a:r>
              <a:rPr lang="ja-JP" altLang="en-US" sz="2500" dirty="0" smtClean="0"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2500" dirty="0" smtClean="0">
                <a:latin typeface="HGPSoeiKakugothicUB" pitchFamily="34" charset="-128"/>
                <a:ea typeface="HGPSoeiKakugothicUB" pitchFamily="34" charset="-128"/>
              </a:rPr>
              <a:t>30〜15</a:t>
            </a:r>
            <a:r>
              <a:rPr lang="ja-JP" altLang="en-US" sz="2500" dirty="0" smtClean="0"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2500" dirty="0">
                <a:latin typeface="HGPSoeiKakugothicUB" pitchFamily="34" charset="-128"/>
                <a:ea typeface="HGPSoeiKakugothicUB" pitchFamily="34" charset="-128"/>
              </a:rPr>
              <a:t>30</a:t>
            </a:r>
            <a:endParaRPr lang="en-US" sz="2500" dirty="0"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5160" y="5609176"/>
            <a:ext cx="456265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 smtClean="0">
                <a:latin typeface="HGPSoeiKakugothicUB" pitchFamily="34" charset="-128"/>
                <a:ea typeface="HGPSoeiKakugothicUB" pitchFamily="34" charset="-128"/>
              </a:rPr>
              <a:t>「医学的腹式呼吸とストレッチ</a:t>
            </a:r>
            <a:r>
              <a:rPr lang="en-US" altLang="ja-JP" sz="2600" dirty="0" smtClean="0">
                <a:latin typeface="HGPSoeiKakugothicUB" pitchFamily="34" charset="-128"/>
                <a:ea typeface="HGPSoeiKakugothicUB" pitchFamily="34" charset="-128"/>
              </a:rPr>
              <a:t/>
            </a:r>
            <a:br>
              <a:rPr lang="en-US" altLang="ja-JP" sz="2600" dirty="0" smtClean="0">
                <a:latin typeface="HGPSoeiKakugothicUB" pitchFamily="34" charset="-128"/>
                <a:ea typeface="HGPSoeiKakugothicUB" pitchFamily="34" charset="-128"/>
              </a:rPr>
            </a:br>
            <a:r>
              <a:rPr lang="ja-JP" altLang="en-US" sz="2600" dirty="0">
                <a:latin typeface="HGPSoeiKakugothicUB" pitchFamily="34" charset="-128"/>
                <a:ea typeface="HGPSoeiKakugothicUB" pitchFamily="34" charset="-128"/>
              </a:rPr>
              <a:t> </a:t>
            </a:r>
            <a:r>
              <a:rPr lang="ja-JP" altLang="en-US" sz="2600" dirty="0" smtClean="0">
                <a:latin typeface="HGPSoeiKakugothicUB" pitchFamily="34" charset="-128"/>
                <a:ea typeface="HGPSoeiKakugothicUB" pitchFamily="34" charset="-128"/>
              </a:rPr>
              <a:t>＆発声レッスン」</a:t>
            </a:r>
            <a:endParaRPr lang="en-US" altLang="ja-JP" sz="2600" dirty="0">
              <a:latin typeface="HGPSoeiKakugothicUB" pitchFamily="34" charset="-128"/>
              <a:ea typeface="HGPSoeiKakugothicUB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800" dirty="0">
                <a:latin typeface="HGPSoeiKakugothicUB" pitchFamily="34" charset="-128"/>
                <a:ea typeface="HGPSoeiKakugothicUB" pitchFamily="34" charset="-128"/>
              </a:rPr>
              <a:t>講師</a:t>
            </a:r>
            <a:r>
              <a:rPr lang="ja-JP" altLang="en-US" sz="1800" dirty="0" smtClean="0">
                <a:latin typeface="HGPSoeiKakugothicUB" pitchFamily="34" charset="-128"/>
                <a:ea typeface="HGPSoeiKakugothicUB" pitchFamily="34" charset="-128"/>
              </a:rPr>
              <a:t>：松永敦＆小林貴子</a:t>
            </a:r>
            <a:endParaRPr lang="en-US" sz="1500" dirty="0">
              <a:latin typeface="HGPSoeiKakugothicUB" pitchFamily="34" charset="-128"/>
              <a:ea typeface="HGPSoeiKakugothicUB" pitchFamily="34" charset="-128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60" y="7488752"/>
            <a:ext cx="10010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62052" y="7455937"/>
            <a:ext cx="109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第</a:t>
            </a:r>
            <a:r>
              <a:rPr lang="en-US" altLang="ja-JP" sz="2400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2</a:t>
            </a:r>
            <a:r>
              <a:rPr lang="ja-JP" altLang="en-US" sz="1800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部</a:t>
            </a:r>
            <a:endParaRPr lang="en-US" sz="1800" dirty="0">
              <a:solidFill>
                <a:schemeClr val="bg1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71763" y="7489892"/>
            <a:ext cx="29703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dirty="0" smtClean="0">
                <a:latin typeface="HGPSoeiKakugothicUB" pitchFamily="34" charset="-128"/>
                <a:ea typeface="HGPSoeiKakugothicUB" pitchFamily="34" charset="-128"/>
              </a:rPr>
              <a:t>15</a:t>
            </a:r>
            <a:r>
              <a:rPr lang="ja-JP" altLang="en-US" sz="2500" dirty="0" smtClean="0"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2500" dirty="0" smtClean="0">
                <a:latin typeface="HGPSoeiKakugothicUB" pitchFamily="34" charset="-128"/>
                <a:ea typeface="HGPSoeiKakugothicUB" pitchFamily="34" charset="-128"/>
              </a:rPr>
              <a:t>40〜17</a:t>
            </a:r>
            <a:r>
              <a:rPr lang="ja-JP" altLang="en-US" sz="2500" dirty="0" smtClean="0"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2500" dirty="0">
                <a:latin typeface="HGPSoeiKakugothicUB" pitchFamily="34" charset="-128"/>
                <a:ea typeface="HGPSoeiKakugothicUB" pitchFamily="34" charset="-128"/>
              </a:rPr>
              <a:t>00</a:t>
            </a:r>
            <a:endParaRPr lang="en-US" sz="2500" dirty="0"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5160" y="8044748"/>
            <a:ext cx="456265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>
                <a:latin typeface="HGPSoeiKakugothicUB" pitchFamily="34" charset="-128"/>
                <a:ea typeface="HGPSoeiKakugothicUB" pitchFamily="34" charset="-128"/>
              </a:rPr>
              <a:t>『</a:t>
            </a:r>
            <a:r>
              <a:rPr lang="ja-JP" altLang="en-US" sz="2600" dirty="0" smtClean="0">
                <a:latin typeface="HGPSoeiKakugothicUB" pitchFamily="34" charset="-128"/>
                <a:ea typeface="HGPSoeiKakugothicUB" pitchFamily="34" charset="-128"/>
              </a:rPr>
              <a:t>構音</a:t>
            </a:r>
            <a:r>
              <a:rPr lang="en-US" altLang="ja-JP" sz="2600" dirty="0" smtClean="0">
                <a:latin typeface="HGPSoeiKakugothicUB" pitchFamily="34" charset="-128"/>
                <a:ea typeface="HGPSoeiKakugothicUB" pitchFamily="34" charset="-128"/>
              </a:rPr>
              <a:t>』</a:t>
            </a:r>
            <a:r>
              <a:rPr lang="ja-JP" altLang="en-US" sz="2600" dirty="0" smtClean="0">
                <a:latin typeface="HGPSoeiKakugothicUB" pitchFamily="34" charset="-128"/>
                <a:ea typeface="HGPSoeiKakugothicUB" pitchFamily="34" charset="-128"/>
              </a:rPr>
              <a:t>にフォーカスして実際に課題曲を歌ってみよう♪</a:t>
            </a:r>
            <a:endParaRPr lang="en-US" altLang="ja-JP" sz="2600" dirty="0">
              <a:latin typeface="HGPSoeiKakugothicUB" pitchFamily="34" charset="-128"/>
              <a:ea typeface="HGPSoeiKakugothicUB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800" dirty="0">
                <a:latin typeface="HGPSoeiKakugothicUB" pitchFamily="34" charset="-128"/>
                <a:ea typeface="HGPSoeiKakugothicUB" pitchFamily="34" charset="-128"/>
              </a:rPr>
              <a:t>講師</a:t>
            </a:r>
            <a:r>
              <a:rPr lang="ja-JP" altLang="en-US" sz="1800" dirty="0" smtClean="0">
                <a:latin typeface="HGPSoeiKakugothicUB" pitchFamily="34" charset="-128"/>
                <a:ea typeface="HGPSoeiKakugothicUB" pitchFamily="34" charset="-128"/>
              </a:rPr>
              <a:t>：小林貴子＆松永敦</a:t>
            </a:r>
            <a:endParaRPr lang="en-US" sz="1500" dirty="0">
              <a:latin typeface="HGPSoeiKakugothicUB" pitchFamily="34" charset="-128"/>
              <a:ea typeface="HGPSoeiKakugothicUB" pitchFamily="34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02" y="5020365"/>
            <a:ext cx="1320969" cy="19814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01" y="7341697"/>
            <a:ext cx="1320969" cy="19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93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2016-07-27T00:23:44Z</dcterms:created>
  <dcterms:modified xsi:type="dcterms:W3CDTF">2017-04-07T03:52:51Z</dcterms:modified>
</cp:coreProperties>
</file>